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9"/>
  </p:notesMasterIdLst>
  <p:sldIdLst>
    <p:sldId id="256" r:id="rId2"/>
    <p:sldId id="259" r:id="rId3"/>
    <p:sldId id="290" r:id="rId4"/>
    <p:sldId id="624" r:id="rId5"/>
    <p:sldId id="268" r:id="rId6"/>
    <p:sldId id="288" r:id="rId7"/>
    <p:sldId id="287" r:id="rId8"/>
    <p:sldId id="625" r:id="rId9"/>
    <p:sldId id="626" r:id="rId10"/>
    <p:sldId id="627" r:id="rId11"/>
    <p:sldId id="631" r:id="rId12"/>
    <p:sldId id="628" r:id="rId13"/>
    <p:sldId id="289" r:id="rId14"/>
    <p:sldId id="629" r:id="rId15"/>
    <p:sldId id="291" r:id="rId16"/>
    <p:sldId id="292" r:id="rId17"/>
    <p:sldId id="293" r:id="rId18"/>
    <p:sldId id="632" r:id="rId19"/>
    <p:sldId id="297" r:id="rId20"/>
    <p:sldId id="332" r:id="rId21"/>
    <p:sldId id="333" r:id="rId22"/>
    <p:sldId id="334" r:id="rId23"/>
    <p:sldId id="335" r:id="rId24"/>
    <p:sldId id="337" r:id="rId25"/>
    <p:sldId id="338" r:id="rId26"/>
    <p:sldId id="339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9141D-405F-4B53-9ED9-F5E6B9ACF4C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C8F5E-759F-436F-8A80-239E61BF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Google Shape;5954;g20c38ac825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5" name="Google Shape;5955;g20c38ac82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1.1 - temp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670eb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670eb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shutterstock_643629568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5543952a7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5543952a7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543952a7f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543952a7f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5670eb0d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5670eb0d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43eedef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143eedef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55670eb0d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55670eb0d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558bd3d42e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558bd3d42e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58bd3d42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58bd3d42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558bd3d42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558bd3d42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558bd3d42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558bd3d42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952a7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952a7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558bd3d42e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558bd3d42e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558bd3d42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558bd3d42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58bd3d42e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58bd3d42e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952a7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952a7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543952a7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543952a7f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543952a7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543952a7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543952a7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543952a7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5543952a7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5543952a7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5543952a7f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5543952a7f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5543952a7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5543952a7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2207-0DD0-C04A-23F2-31B96689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C8647-D2A8-8859-6BB8-CEA2CF25B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C962A-5657-8484-FACA-AE91D79A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98C5-4066-11AA-44FB-CBAD8C68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9AB9-2876-FBDF-9F41-87B064A5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3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5A89-3495-3AC3-F37B-CAFE858C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5B39F-6154-9A2A-EA23-B9CEAE91C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F9C89-7099-40AB-50A6-1A1D7927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8F98-3AF8-DE88-B8C6-6098E614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432A8-95E7-18F6-16E1-E693CCA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6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3C0AA-D680-2408-27CA-A81A887A1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E5BD7-345A-3101-5690-5C72ADDC9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94ABA-D266-3CBA-DD7B-F8BD58A2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20431-5BF9-8585-B5A5-33BF72E5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AFA9B-BA66-7AE6-B01D-6603F8C1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3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p24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24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24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95" name="Google Shape;3595;p24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6" name="Google Shape;3596;p246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39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">
  <p:cSld name="12. Activity"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249"/>
          <p:cNvSpPr txBox="1">
            <a:spLocks noGrp="1"/>
          </p:cNvSpPr>
          <p:nvPr>
            <p:ph type="title"/>
          </p:nvPr>
        </p:nvSpPr>
        <p:spPr>
          <a:xfrm>
            <a:off x="-134800" y="5646133"/>
            <a:ext cx="11960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9" name="Google Shape;3619;p24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21" name="Google Shape;3621;p249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2" name="Google Shape;3622;p249"/>
          <p:cNvSpPr txBox="1">
            <a:spLocks noGrp="1"/>
          </p:cNvSpPr>
          <p:nvPr>
            <p:ph type="title" idx="2"/>
          </p:nvPr>
        </p:nvSpPr>
        <p:spPr>
          <a:xfrm>
            <a:off x="365200" y="1390500"/>
            <a:ext cx="11460400" cy="3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23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Blank Screen">
  <p:cSld name="55. Blank Screen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587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Only">
  <p:cSld name="12. Text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41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7EB0-1132-B4C4-1655-24B4C9CB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02F8-8E9E-5F56-7EF1-71A0C32F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2479-5337-499F-926A-722CD755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A19F5-C9EB-7020-B29E-D3A58BFF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AD131-2BA5-C17C-ED46-503D17BF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5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FF1A-7406-4165-D046-D3205570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02563-9083-14EC-D927-450E933C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39AD-09B6-3D25-FF16-6C337B8D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CDD71-A4DD-B17E-1E25-25589CFD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3066-1151-9816-871E-E1898B93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6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7789-975A-C27C-64DA-FEA479CA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7AC5-4F63-B59E-E9A3-15E103C3C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7B8D-8BF9-9018-79F7-961AA4109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E0B5-2BC8-C92F-99E7-1E970176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AEBB-F3D7-ECB0-2E8E-75D604EE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286FE-16EA-EC2A-CBFE-E8105E5D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1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2128-9982-E49C-D08A-52AE1DB2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84836-45AF-0817-D783-4B44ABFB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69C14-442D-539A-4EF0-1E79ECC34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CAA6A-53BA-6A43-D62E-0D6C44BF0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739A2-C2A8-1050-DA44-C6939FA28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F49F5-F0A0-8307-1B3B-18CB9513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75015-E2B0-48F3-6948-28EA4926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73380-BD1B-A52B-CCE5-7B33A5AF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3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755-113E-6B7D-A4B0-720E56C5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4A1AF-188A-4DC8-4C79-8E2B07B1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4270A-548E-B654-E00B-FF7C9DC1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96945-55D4-9914-D02C-81F139A5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7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CEC58-D582-F40F-DD9D-E9A3F2D0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3278-AF60-691D-A4FB-4F40C994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D2B1-CA62-EBD6-0DE9-C7E14233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1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50E1-F4E3-037F-C250-3A40BB32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277B-FD87-E925-1896-85036520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7EC01-31F9-145F-E2CC-C5B17FD22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E4C42-F673-BE08-8E5F-1BA584C9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C69E6-9EA8-64CB-B141-99954A84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260DA-F011-91DD-DDF4-3F8F4DE9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7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F0D5-7CAA-766D-C0AA-2702B29D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99069-586A-8737-0637-0B682642A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30584-AC19-EF27-FE16-69CAD34F2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83F4E-10CB-80E7-3A7C-CB923819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148EE-DF3F-C185-15A6-203C0B48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76B75-6E64-C2B0-B971-D6243143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66CCE-7051-D813-F46E-D1431981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B23E-43C2-CFB0-71BE-ADAD573D7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6007-6AC2-AB21-A487-80F7F9223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B6AB-B19C-4A18-B35D-F02BE370A67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E16FA-3667-276A-432B-C94778CB9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2A165-1336-DA6B-4342-368466A5D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E557-5186-4E40-A4E0-0B776B39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9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70" r:id="rId12"/>
    <p:sldLayoutId id="2147483871" r:id="rId13"/>
    <p:sldLayoutId id="2147483872" r:id="rId14"/>
    <p:sldLayoutId id="21474838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ingalpha.com/article/4255461-march-new-housing-construction-making-bottom-close-recessionary-leve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hutterstock.com/image-vector/global-warming-climate-change-increase-extreme-13087054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5E2C-E9D4-5293-77D7-487B946CC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BUSINESS INTELLIGENCE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D4649-2DA0-59F0-EC18-EC8378299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Ahmad Mousa </a:t>
            </a:r>
          </a:p>
        </p:txBody>
      </p:sp>
    </p:spTree>
    <p:extLst>
      <p:ext uri="{BB962C8B-B14F-4D97-AF65-F5344CB8AC3E}">
        <p14:creationId xmlns:p14="http://schemas.microsoft.com/office/powerpoint/2010/main" val="74843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3EF3-BC3F-A4C1-9856-8989142A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285" y="2220685"/>
            <a:ext cx="12224800" cy="3559628"/>
          </a:xfrm>
        </p:spPr>
        <p:txBody>
          <a:bodyPr/>
          <a:lstStyle/>
          <a:p>
            <a:pPr algn="ctr"/>
            <a:r>
              <a:rPr lang="en-US" sz="7200" dirty="0"/>
              <a:t>Course Plan</a:t>
            </a:r>
          </a:p>
        </p:txBody>
      </p:sp>
    </p:spTree>
    <p:extLst>
      <p:ext uri="{BB962C8B-B14F-4D97-AF65-F5344CB8AC3E}">
        <p14:creationId xmlns:p14="http://schemas.microsoft.com/office/powerpoint/2010/main" val="390829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6"/>
          <p:cNvSpPr/>
          <p:nvPr/>
        </p:nvSpPr>
        <p:spPr>
          <a:xfrm>
            <a:off x="4419600" y="2639709"/>
            <a:ext cx="7570299" cy="789292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33" tIns="97533" rIns="97533" bIns="97533" anchor="ctr" anchorCtr="0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BUILDING INTERACTIVE DASHBOARDS AND STORY IN TABLEAU ,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POWER BI INTRODUCTION,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POWER QUERY FOR DATA TRANSFORMATION</a:t>
            </a:r>
            <a:endParaRPr lang="en-US" sz="1800" b="1" dirty="0">
              <a:solidFill>
                <a:srgbClr val="243F6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200" b="1" dirty="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96"/>
          <p:cNvSpPr/>
          <p:nvPr/>
        </p:nvSpPr>
        <p:spPr>
          <a:xfrm>
            <a:off x="1233533" y="752018"/>
            <a:ext cx="1379038" cy="524151"/>
          </a:xfrm>
          <a:prstGeom prst="roundRect">
            <a:avLst>
              <a:gd name="adj" fmla="val 16667"/>
            </a:avLst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0" name="Google Shape;1170;p96"/>
          <p:cNvSpPr/>
          <p:nvPr/>
        </p:nvSpPr>
        <p:spPr>
          <a:xfrm>
            <a:off x="1237596" y="1662881"/>
            <a:ext cx="1897489" cy="596342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5" name="Google Shape;1175;p96"/>
          <p:cNvSpPr/>
          <p:nvPr/>
        </p:nvSpPr>
        <p:spPr>
          <a:xfrm>
            <a:off x="1233533" y="2701138"/>
            <a:ext cx="2913924" cy="711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1" name="Google Shape;1191;p96"/>
          <p:cNvSpPr/>
          <p:nvPr/>
        </p:nvSpPr>
        <p:spPr>
          <a:xfrm>
            <a:off x="3004456" y="447900"/>
            <a:ext cx="8985443" cy="844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7533" tIns="97533" rIns="97533" bIns="97533" anchor="ctr" anchorCtr="0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INTELLIGENCE CONCEPTS,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TABLEAU DESKTOP , CONCEPTS AND OPTIONS WHEN CONNECTING TO DATA IN TABLEAU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92" name="Google Shape;1192;p96"/>
          <p:cNvSpPr/>
          <p:nvPr/>
        </p:nvSpPr>
        <p:spPr>
          <a:xfrm>
            <a:off x="3563033" y="1658000"/>
            <a:ext cx="6423200" cy="71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67" tIns="36567" rIns="36567" bIns="36567" anchor="ctr" anchorCtr="0">
            <a:noAutofit/>
          </a:bodyPr>
          <a:lstStyle/>
          <a:p>
            <a:pPr marL="97534"/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ANALYZE DATA USING TABLEAU , Filtering, sorting, and grouping </a:t>
            </a:r>
            <a:endParaRPr sz="1200" b="1" dirty="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96"/>
          <p:cNvSpPr txBox="1">
            <a:spLocks noGrp="1"/>
          </p:cNvSpPr>
          <p:nvPr>
            <p:ph type="title"/>
          </p:nvPr>
        </p:nvSpPr>
        <p:spPr>
          <a:xfrm>
            <a:off x="74533" y="-5440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Lecture </a:t>
            </a:r>
            <a:endParaRPr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165;p96">
            <a:extLst>
              <a:ext uri="{FF2B5EF4-FFF2-40B4-BE49-F238E27FC236}">
                <a16:creationId xmlns:a16="http://schemas.microsoft.com/office/drawing/2014/main" id="{94B77C06-EE98-04BA-E967-974937244C41}"/>
              </a:ext>
            </a:extLst>
          </p:cNvPr>
          <p:cNvSpPr/>
          <p:nvPr/>
        </p:nvSpPr>
        <p:spPr>
          <a:xfrm>
            <a:off x="5094514" y="3854798"/>
            <a:ext cx="6895385" cy="622849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33" tIns="97533" rIns="97533" bIns="97533" anchor="ctr" anchorCtr="0"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MODELING , REPORTS , VISUALIZATION IN POWER BI</a:t>
            </a:r>
          </a:p>
        </p:txBody>
      </p:sp>
      <p:sp>
        <p:nvSpPr>
          <p:cNvPr id="3" name="Google Shape;1175;p96">
            <a:extLst>
              <a:ext uri="{FF2B5EF4-FFF2-40B4-BE49-F238E27FC236}">
                <a16:creationId xmlns:a16="http://schemas.microsoft.com/office/drawing/2014/main" id="{D108342F-9CA0-A5E7-0A15-2ECA0C04FEF7}"/>
              </a:ext>
            </a:extLst>
          </p:cNvPr>
          <p:cNvSpPr/>
          <p:nvPr/>
        </p:nvSpPr>
        <p:spPr>
          <a:xfrm>
            <a:off x="1233532" y="3749785"/>
            <a:ext cx="3556181" cy="71160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1165;p96">
            <a:extLst>
              <a:ext uri="{FF2B5EF4-FFF2-40B4-BE49-F238E27FC236}">
                <a16:creationId xmlns:a16="http://schemas.microsoft.com/office/drawing/2014/main" id="{112CDEDA-6AC7-E1C9-0569-EE796953A7E9}"/>
              </a:ext>
            </a:extLst>
          </p:cNvPr>
          <p:cNvSpPr/>
          <p:nvPr/>
        </p:nvSpPr>
        <p:spPr>
          <a:xfrm>
            <a:off x="5867400" y="4852768"/>
            <a:ext cx="6122499" cy="622849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33" tIns="97533" rIns="97533" bIns="97533" anchor="ctr" anchorCtr="0">
            <a:noAutofit/>
          </a:bodyPr>
          <a:lstStyle/>
          <a:p>
            <a:pPr marL="0" marR="0">
              <a:spcBef>
                <a:spcPts val="7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DASHBOARD IN POWER BI, PUBLISHING REPORT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175;p96">
            <a:extLst>
              <a:ext uri="{FF2B5EF4-FFF2-40B4-BE49-F238E27FC236}">
                <a16:creationId xmlns:a16="http://schemas.microsoft.com/office/drawing/2014/main" id="{8151FE7F-E537-1642-AFF7-73BC071922AD}"/>
              </a:ext>
            </a:extLst>
          </p:cNvPr>
          <p:cNvSpPr/>
          <p:nvPr/>
        </p:nvSpPr>
        <p:spPr>
          <a:xfrm>
            <a:off x="1233532" y="4747755"/>
            <a:ext cx="4176668" cy="7116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Google Shape;1165;p96">
            <a:extLst>
              <a:ext uri="{FF2B5EF4-FFF2-40B4-BE49-F238E27FC236}">
                <a16:creationId xmlns:a16="http://schemas.microsoft.com/office/drawing/2014/main" id="{FCF7C3F4-5614-8276-4259-DF8A7E5D724C}"/>
              </a:ext>
            </a:extLst>
          </p:cNvPr>
          <p:cNvSpPr/>
          <p:nvPr/>
        </p:nvSpPr>
        <p:spPr>
          <a:xfrm>
            <a:off x="5071514" y="5841570"/>
            <a:ext cx="4176668" cy="622849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33" tIns="97533" rIns="97533" bIns="97533" anchor="ctr" anchorCtr="0">
            <a:noAutofit/>
          </a:bodyPr>
          <a:lstStyle/>
          <a:p>
            <a:pPr marL="0" marR="0">
              <a:spcBef>
                <a:spcPts val="7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PRESENTATION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0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12</a:t>
            </a:fld>
            <a:endParaRPr/>
          </a:p>
        </p:txBody>
      </p:sp>
      <p:sp>
        <p:nvSpPr>
          <p:cNvPr id="1402" name="Google Shape;1402;p10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403" name="Google Shape;14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06"/>
          <p:cNvSpPr txBox="1"/>
          <p:nvPr/>
        </p:nvSpPr>
        <p:spPr>
          <a:xfrm>
            <a:off x="545900" y="652467"/>
            <a:ext cx="40020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Embrace your </a:t>
            </a:r>
            <a:b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inner toddler.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07"/>
          <p:cNvPicPr preferRelativeResize="0"/>
          <p:nvPr/>
        </p:nvPicPr>
        <p:blipFill rotWithShape="1">
          <a:blip r:embed="rId3">
            <a:alphaModFix/>
          </a:blip>
          <a:srcRect t="7862" b="7870"/>
          <a:stretch/>
        </p:blipFill>
        <p:spPr>
          <a:xfrm>
            <a:off x="279198" y="1"/>
            <a:ext cx="11654271" cy="655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07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11" name="Google Shape;1411;p107"/>
          <p:cNvSpPr txBox="1"/>
          <p:nvPr/>
        </p:nvSpPr>
        <p:spPr>
          <a:xfrm>
            <a:off x="545900" y="652467"/>
            <a:ext cx="5311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Brace yourself for </a:t>
            </a: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doubt</a:t>
            </a:r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b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confusion.</a:t>
            </a:r>
            <a:endParaRPr sz="4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0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18" name="Google Shape;1418;p108"/>
          <p:cNvSpPr txBox="1"/>
          <p:nvPr/>
        </p:nvSpPr>
        <p:spPr>
          <a:xfrm>
            <a:off x="400333" y="197733"/>
            <a:ext cx="106292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There is no shortcut. </a:t>
            </a:r>
            <a:endParaRPr sz="4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You’ve got to </a:t>
            </a: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put in the hours!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15</a:t>
            </a:fld>
            <a:endParaRPr/>
          </a:p>
        </p:txBody>
      </p:sp>
      <p:sp>
        <p:nvSpPr>
          <p:cNvPr id="1424" name="Google Shape;1424;p109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425" name="Google Shape;1425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09"/>
          <p:cNvSpPr txBox="1"/>
          <p:nvPr/>
        </p:nvSpPr>
        <p:spPr>
          <a:xfrm>
            <a:off x="509500" y="405333"/>
            <a:ext cx="74220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 a community </a:t>
            </a:r>
            <a:b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your classmates.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33" name="Google Shape;1433;p110"/>
          <p:cNvSpPr txBox="1"/>
          <p:nvPr/>
        </p:nvSpPr>
        <p:spPr>
          <a:xfrm>
            <a:off x="491300" y="488767"/>
            <a:ext cx="71492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Enjoy the </a:t>
            </a: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novice experience </a:t>
            </a:r>
            <a: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expect a lot of </a:t>
            </a:r>
            <a:br>
              <a:rPr lang="en" sz="4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lightbulb moments.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11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1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41" name="Google Shape;1441;p111"/>
          <p:cNvSpPr txBox="1"/>
          <p:nvPr/>
        </p:nvSpPr>
        <p:spPr>
          <a:xfrm>
            <a:off x="4948133" y="488733"/>
            <a:ext cx="78224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Celebrate your successes!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Choosing a Project Track</a:t>
            </a:r>
            <a:endParaRPr/>
          </a:p>
        </p:txBody>
      </p:sp>
      <p:sp>
        <p:nvSpPr>
          <p:cNvPr id="1321" name="Google Shape;1321;p10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322" name="Google Shape;1322;p10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/>
              <a:t>This project gives you the ability to focus your efforts within a specific industry.</a:t>
            </a:r>
            <a:endParaRPr/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/>
              <a:t>Here are the specializations:</a:t>
            </a:r>
            <a:endParaRPr/>
          </a:p>
          <a:p>
            <a:pPr marL="0" indent="0">
              <a:lnSpc>
                <a:spcPct val="115000"/>
              </a:lnSpc>
            </a:pPr>
            <a:endParaRPr/>
          </a:p>
        </p:txBody>
      </p:sp>
      <p:sp>
        <p:nvSpPr>
          <p:cNvPr id="1323" name="Google Shape;1323;p101"/>
          <p:cNvSpPr/>
          <p:nvPr/>
        </p:nvSpPr>
        <p:spPr>
          <a:xfrm flipH="1">
            <a:off x="965700" y="2888500"/>
            <a:ext cx="3238000" cy="33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4" name="Google Shape;1324;p101"/>
          <p:cNvSpPr/>
          <p:nvPr/>
        </p:nvSpPr>
        <p:spPr>
          <a:xfrm>
            <a:off x="609567" y="2098267"/>
            <a:ext cx="1755200" cy="635600"/>
          </a:xfrm>
          <a:prstGeom prst="roundRect">
            <a:avLst>
              <a:gd name="adj" fmla="val 16667"/>
            </a:avLst>
          </a:prstGeom>
          <a:solidFill>
            <a:srgbClr val="9EE24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rPr>
              <a:t>Finance</a:t>
            </a:r>
            <a:endParaRPr sz="2800">
              <a:solidFill>
                <a:srgbClr val="04346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101"/>
          <p:cNvSpPr/>
          <p:nvPr/>
        </p:nvSpPr>
        <p:spPr>
          <a:xfrm rot="10800000">
            <a:off x="791126" y="2616651"/>
            <a:ext cx="348039" cy="192925"/>
          </a:xfrm>
          <a:prstGeom prst="flowChartExtract">
            <a:avLst/>
          </a:prstGeom>
          <a:solidFill>
            <a:srgbClr val="9EE24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6" name="Google Shape;1326;p101"/>
          <p:cNvSpPr/>
          <p:nvPr/>
        </p:nvSpPr>
        <p:spPr>
          <a:xfrm>
            <a:off x="4305267" y="2098267"/>
            <a:ext cx="2110000" cy="635600"/>
          </a:xfrm>
          <a:prstGeom prst="roundRect">
            <a:avLst>
              <a:gd name="adj" fmla="val 16667"/>
            </a:avLst>
          </a:prstGeom>
          <a:solidFill>
            <a:srgbClr val="E5147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Healthcare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7" name="Google Shape;1327;p101"/>
          <p:cNvSpPr/>
          <p:nvPr/>
        </p:nvSpPr>
        <p:spPr>
          <a:xfrm rot="10800000">
            <a:off x="4486826" y="2616651"/>
            <a:ext cx="348039" cy="192925"/>
          </a:xfrm>
          <a:prstGeom prst="flowChartExtract">
            <a:avLst/>
          </a:prstGeom>
          <a:solidFill>
            <a:srgbClr val="E5147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</a:endParaRPr>
          </a:p>
        </p:txBody>
      </p:sp>
      <p:sp>
        <p:nvSpPr>
          <p:cNvPr id="1328" name="Google Shape;1328;p101"/>
          <p:cNvSpPr/>
          <p:nvPr/>
        </p:nvSpPr>
        <p:spPr>
          <a:xfrm flipH="1">
            <a:off x="4661400" y="2888500"/>
            <a:ext cx="3238000" cy="3232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9" name="Google Shape;1329;p101"/>
          <p:cNvSpPr/>
          <p:nvPr/>
        </p:nvSpPr>
        <p:spPr>
          <a:xfrm>
            <a:off x="8178767" y="2099267"/>
            <a:ext cx="1755200" cy="635600"/>
          </a:xfrm>
          <a:prstGeom prst="roundRect">
            <a:avLst>
              <a:gd name="adj" fmla="val 16667"/>
            </a:avLst>
          </a:prstGeom>
          <a:solidFill>
            <a:srgbClr val="FECF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</a:t>
            </a:r>
            <a:endParaRPr sz="2800">
              <a:solidFill>
                <a:srgbClr val="04346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0" name="Google Shape;1330;p101"/>
          <p:cNvSpPr/>
          <p:nvPr/>
        </p:nvSpPr>
        <p:spPr>
          <a:xfrm rot="10800000">
            <a:off x="8360326" y="2617651"/>
            <a:ext cx="348039" cy="192925"/>
          </a:xfrm>
          <a:prstGeom prst="flowChartExtract">
            <a:avLst/>
          </a:prstGeom>
          <a:solidFill>
            <a:srgbClr val="FECF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</a:endParaRPr>
          </a:p>
        </p:txBody>
      </p:sp>
      <p:sp>
        <p:nvSpPr>
          <p:cNvPr id="1331" name="Google Shape;1331;p101"/>
          <p:cNvSpPr/>
          <p:nvPr/>
        </p:nvSpPr>
        <p:spPr>
          <a:xfrm flipH="1">
            <a:off x="8534900" y="2889500"/>
            <a:ext cx="3238000" cy="3232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32" name="Google Shape;133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00" y="3216174"/>
            <a:ext cx="3238000" cy="28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367" y="3025533"/>
            <a:ext cx="1688693" cy="323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0233" y="3336432"/>
            <a:ext cx="2987320" cy="233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1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Group Activity: The Great Debate</a:t>
            </a:r>
            <a:endParaRPr/>
          </a:p>
        </p:txBody>
      </p:sp>
      <p:sp>
        <p:nvSpPr>
          <p:cNvPr id="1465" name="Google Shape;1465;p115"/>
          <p:cNvSpPr txBox="1"/>
          <p:nvPr/>
        </p:nvSpPr>
        <p:spPr>
          <a:xfrm>
            <a:off x="200" y="1055733"/>
            <a:ext cx="12192000" cy="1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Which food do Americans prefer: 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Italian or Mexican food?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/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66" name="Google Shape;146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601" y="2674900"/>
            <a:ext cx="3617300" cy="34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15"/>
          <p:cNvPicPr preferRelativeResize="0"/>
          <p:nvPr/>
        </p:nvPicPr>
        <p:blipFill rotWithShape="1">
          <a:blip r:embed="rId4">
            <a:alphaModFix/>
          </a:blip>
          <a:srcRect t="826" b="826"/>
          <a:stretch/>
        </p:blipFill>
        <p:spPr>
          <a:xfrm>
            <a:off x="1781534" y="2674900"/>
            <a:ext cx="3617300" cy="34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833" y="2893434"/>
            <a:ext cx="1103267" cy="333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15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Google Shape;5957;p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5958" name="Google Shape;5958;p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5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Analyze for Trends (Ratings)</a:t>
            </a:r>
            <a:endParaRPr/>
          </a:p>
        </p:txBody>
      </p:sp>
      <p:sp>
        <p:nvSpPr>
          <p:cNvPr id="1841" name="Google Shape;1841;p15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Yelpers rate Italian and Mexican relatively </a:t>
            </a:r>
            <a:r>
              <a:rPr lang="en" b="1">
                <a:highlight>
                  <a:srgbClr val="FFFF00"/>
                </a:highlight>
              </a:rPr>
              <a:t>equally</a:t>
            </a:r>
            <a:r>
              <a:rPr lang="en"/>
              <a:t>.</a:t>
            </a:r>
            <a:endParaRPr/>
          </a:p>
        </p:txBody>
      </p:sp>
      <p:sp>
        <p:nvSpPr>
          <p:cNvPr id="1842" name="Google Shape;1842;p15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www.yelp.com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/>
            <a:endParaRPr/>
          </a:p>
        </p:txBody>
      </p:sp>
      <p:graphicFrame>
        <p:nvGraphicFramePr>
          <p:cNvPr id="1843" name="Google Shape;1843;p150"/>
          <p:cNvGraphicFramePr/>
          <p:nvPr/>
        </p:nvGraphicFramePr>
        <p:xfrm>
          <a:off x="766034" y="1807828"/>
          <a:ext cx="4360633" cy="45292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967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67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67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3.5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2.5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Mexican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Italian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44" name="Google Shape;1844;p150"/>
          <p:cNvSpPr/>
          <p:nvPr/>
        </p:nvSpPr>
        <p:spPr>
          <a:xfrm>
            <a:off x="1495200" y="2536133"/>
            <a:ext cx="1442400" cy="3377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45" name="Google Shape;1845;p150"/>
          <p:cNvSpPr/>
          <p:nvPr/>
        </p:nvSpPr>
        <p:spPr>
          <a:xfrm>
            <a:off x="3430633" y="2536133"/>
            <a:ext cx="1442400" cy="3377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46" name="Google Shape;184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68" y="2474977"/>
            <a:ext cx="3094233" cy="293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734" y="2471532"/>
            <a:ext cx="3094233" cy="29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50"/>
          <p:cNvSpPr txBox="1"/>
          <p:nvPr/>
        </p:nvSpPr>
        <p:spPr>
          <a:xfrm>
            <a:off x="8312156" y="3516933"/>
            <a:ext cx="674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=</a:t>
            </a:r>
            <a:endParaRPr sz="3200" b="1"/>
          </a:p>
        </p:txBody>
      </p:sp>
      <p:sp>
        <p:nvSpPr>
          <p:cNvPr id="1849" name="Google Shape;1849;p150"/>
          <p:cNvSpPr txBox="1"/>
          <p:nvPr/>
        </p:nvSpPr>
        <p:spPr>
          <a:xfrm rot="-5398949">
            <a:off x="-1193521" y="3905119"/>
            <a:ext cx="3925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Average Rating</a:t>
            </a:r>
            <a:endParaRPr sz="2400"/>
          </a:p>
        </p:txBody>
      </p:sp>
      <p:sp>
        <p:nvSpPr>
          <p:cNvPr id="1850" name="Google Shape;1850;p150"/>
          <p:cNvSpPr txBox="1"/>
          <p:nvPr/>
        </p:nvSpPr>
        <p:spPr>
          <a:xfrm rot="1051">
            <a:off x="1201400" y="6108893"/>
            <a:ext cx="3925200" cy="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Food Variety</a:t>
            </a:r>
            <a:endParaRPr sz="2400"/>
          </a:p>
        </p:txBody>
      </p:sp>
      <p:pic>
        <p:nvPicPr>
          <p:cNvPr id="1851" name="Google Shape;1851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400" y="165766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50"/>
          <p:cNvSpPr txBox="1"/>
          <p:nvPr/>
        </p:nvSpPr>
        <p:spPr>
          <a:xfrm>
            <a:off x="1857000" y="1930851"/>
            <a:ext cx="2497200" cy="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rgbClr val="000000"/>
                </a:solidFill>
              </a:rPr>
              <a:t>Yelp Ratings by Food Variety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5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Analyze for Trends (Ratings)</a:t>
            </a:r>
            <a:endParaRPr/>
          </a:p>
        </p:txBody>
      </p:sp>
      <p:sp>
        <p:nvSpPr>
          <p:cNvPr id="1858" name="Google Shape;1858;p15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Yelpers seem to </a:t>
            </a:r>
            <a:r>
              <a:rPr lang="en" b="1">
                <a:highlight>
                  <a:srgbClr val="FFFF00"/>
                </a:highlight>
              </a:rPr>
              <a:t>review significantly more Italian</a:t>
            </a:r>
            <a:r>
              <a:rPr lang="en"/>
              <a:t> restaurants. </a:t>
            </a:r>
            <a:endParaRPr/>
          </a:p>
        </p:txBody>
      </p:sp>
      <p:sp>
        <p:nvSpPr>
          <p:cNvPr id="1859" name="Google Shape;1859;p15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www.yelp.com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/>
            <a:endParaRPr/>
          </a:p>
        </p:txBody>
      </p:sp>
      <p:graphicFrame>
        <p:nvGraphicFramePr>
          <p:cNvPr id="1860" name="Google Shape;1860;p151"/>
          <p:cNvGraphicFramePr/>
          <p:nvPr/>
        </p:nvGraphicFramePr>
        <p:xfrm>
          <a:off x="427901" y="2256011"/>
          <a:ext cx="6722433" cy="4188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1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600000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500000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400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Mexican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Italian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1" name="Google Shape;1861;p151"/>
          <p:cNvSpPr/>
          <p:nvPr/>
        </p:nvSpPr>
        <p:spPr>
          <a:xfrm>
            <a:off x="4665933" y="2410800"/>
            <a:ext cx="2127600" cy="343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2" name="Google Shape;1862;p151"/>
          <p:cNvSpPr txBox="1"/>
          <p:nvPr/>
        </p:nvSpPr>
        <p:spPr>
          <a:xfrm>
            <a:off x="2168733" y="1814784"/>
            <a:ext cx="2497200" cy="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rgbClr val="000000"/>
                </a:solidFill>
              </a:rPr>
              <a:t>Yelp Ratings by Food Variety</a:t>
            </a:r>
            <a:endParaRPr sz="2400"/>
          </a:p>
        </p:txBody>
      </p:sp>
      <p:sp>
        <p:nvSpPr>
          <p:cNvPr id="1863" name="Google Shape;1863;p151"/>
          <p:cNvSpPr txBox="1"/>
          <p:nvPr/>
        </p:nvSpPr>
        <p:spPr>
          <a:xfrm rot="996">
            <a:off x="1547133" y="6000999"/>
            <a:ext cx="55212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Food Variety</a:t>
            </a:r>
            <a:endParaRPr sz="2400"/>
          </a:p>
        </p:txBody>
      </p:sp>
      <p:pic>
        <p:nvPicPr>
          <p:cNvPr id="1864" name="Google Shape;186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33" y="157073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51"/>
          <p:cNvSpPr/>
          <p:nvPr/>
        </p:nvSpPr>
        <p:spPr>
          <a:xfrm>
            <a:off x="1973767" y="3030300"/>
            <a:ext cx="2127600" cy="28160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6" name="Google Shape;1866;p151"/>
          <p:cNvSpPr txBox="1"/>
          <p:nvPr/>
        </p:nvSpPr>
        <p:spPr>
          <a:xfrm rot="-5398949">
            <a:off x="-1193521" y="3701919"/>
            <a:ext cx="3925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Review Counts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Analyze for Trends (Statistical Analysis)</a:t>
            </a:r>
            <a:endParaRPr/>
          </a:p>
        </p:txBody>
      </p:sp>
      <p:sp>
        <p:nvSpPr>
          <p:cNvPr id="1872" name="Google Shape;1872;p15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We have an intuitive sense that the numbers are close, but to quantify our intuition, we use a Student's t-test. After performing the t-test, we can quantifiably state that the differences are not statistically significant</a:t>
            </a:r>
            <a:endParaRPr/>
          </a:p>
        </p:txBody>
      </p:sp>
      <p:sp>
        <p:nvSpPr>
          <p:cNvPr id="1873" name="Google Shape;1873;p152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graphicFrame>
        <p:nvGraphicFramePr>
          <p:cNvPr id="1874" name="Google Shape;1874;p152"/>
          <p:cNvGraphicFramePr/>
          <p:nvPr/>
        </p:nvGraphicFramePr>
        <p:xfrm>
          <a:off x="655100" y="2505827"/>
          <a:ext cx="8840533" cy="18463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1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Metric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Italian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243833" marR="121900" marT="121900" marB="121900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Mexican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p-</a:t>
                      </a:r>
                      <a:r>
                        <a:rPr lang="en" sz="2400"/>
                        <a:t>v</a:t>
                      </a: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alue (</a:t>
                      </a:r>
                      <a:r>
                        <a:rPr lang="en" sz="2400"/>
                        <a:t>t</a:t>
                      </a: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en" sz="2400"/>
                        <a:t>t</a:t>
                      </a: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est)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243833" marR="121900" marT="121900" marB="1219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Average Rating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3.806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3.826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0.284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Review Counts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573k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476k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0000"/>
                          </a:solidFill>
                        </a:rPr>
                        <a:t>0.057</a:t>
                      </a:r>
                      <a:endParaRPr sz="2400"/>
                    </a:p>
                  </a:txBody>
                  <a:tcPr marL="243833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75" name="Google Shape;1875;p152"/>
          <p:cNvSpPr txBox="1"/>
          <p:nvPr/>
        </p:nvSpPr>
        <p:spPr>
          <a:xfrm>
            <a:off x="1988233" y="5025764"/>
            <a:ext cx="11582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difference in review counts is </a:t>
            </a:r>
            <a:r>
              <a:rPr lang="en" sz="24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not statistically</a:t>
            </a:r>
            <a:r>
              <a:rPr lang="en" sz="24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significant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6" name="Google Shape;18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33" y="4685751"/>
            <a:ext cx="1219200" cy="121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2719B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5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Analyze for Trends (Winner Take All)</a:t>
            </a:r>
            <a:endParaRPr/>
          </a:p>
        </p:txBody>
      </p:sp>
      <p:sp>
        <p:nvSpPr>
          <p:cNvPr id="1882" name="Google Shape;1882;p15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/>
              <a:t>Just for fun, let’s throw in an analysis that aggregates the data from all cities using a winner-take-all approach. </a:t>
            </a:r>
            <a:endParaRPr/>
          </a:p>
          <a:p>
            <a:pPr marL="0" indent="0">
              <a:buClr>
                <a:schemeClr val="dk1"/>
              </a:buClr>
              <a:buSzPts val="1100"/>
            </a:pPr>
            <a:r>
              <a:rPr lang="en" b="1">
                <a:highlight>
                  <a:srgbClr val="FFFF00"/>
                </a:highlight>
              </a:rPr>
              <a:t>It’s sort of a wash</a:t>
            </a:r>
            <a:r>
              <a:rPr lang="en"/>
              <a:t>.</a:t>
            </a:r>
            <a:endParaRPr/>
          </a:p>
          <a:p>
            <a:pPr marL="0" indent="0"/>
            <a:endParaRPr/>
          </a:p>
        </p:txBody>
      </p:sp>
      <p:sp>
        <p:nvSpPr>
          <p:cNvPr id="1883" name="Google Shape;1883;p153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www.yelp.com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/>
            <a:endParaRPr/>
          </a:p>
        </p:txBody>
      </p:sp>
      <p:graphicFrame>
        <p:nvGraphicFramePr>
          <p:cNvPr id="1884" name="Google Shape;1884;p153"/>
          <p:cNvGraphicFramePr/>
          <p:nvPr/>
        </p:nvGraphicFramePr>
        <p:xfrm>
          <a:off x="591667" y="2636343"/>
          <a:ext cx="4199601" cy="38384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467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# of Cities with Preference by </a:t>
                      </a:r>
                      <a:br>
                        <a:rPr lang="en" sz="1200" b="1">
                          <a:solidFill>
                            <a:srgbClr val="000000"/>
                          </a:solidFill>
                        </a:rPr>
                      </a:b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Food Variety According to Rating</a:t>
                      </a:r>
                      <a:endParaRPr sz="1200" b="1"/>
                    </a:p>
                  </a:txBody>
                  <a:tcPr marL="60933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250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Mexican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Italian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69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Food Variety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85" name="Google Shape;1885;p153"/>
          <p:cNvSpPr/>
          <p:nvPr/>
        </p:nvSpPr>
        <p:spPr>
          <a:xfrm>
            <a:off x="1456000" y="3232000"/>
            <a:ext cx="1434000" cy="2389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6" name="Google Shape;1886;p153"/>
          <p:cNvSpPr/>
          <p:nvPr/>
        </p:nvSpPr>
        <p:spPr>
          <a:xfrm>
            <a:off x="3186100" y="3545233"/>
            <a:ext cx="1434000" cy="20764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887" name="Google Shape;1887;p153"/>
          <p:cNvGraphicFramePr/>
          <p:nvPr/>
        </p:nvGraphicFramePr>
        <p:xfrm>
          <a:off x="5666267" y="2633472"/>
          <a:ext cx="4199601" cy="38384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467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# of Cities with Preference by </a:t>
                      </a:r>
                      <a:br>
                        <a:rPr lang="en" sz="1200" b="1">
                          <a:solidFill>
                            <a:srgbClr val="000000"/>
                          </a:solidFill>
                        </a:rPr>
                      </a:b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Food Variety According to Review Counts</a:t>
                      </a:r>
                      <a:endParaRPr sz="1200" b="1"/>
                    </a:p>
                  </a:txBody>
                  <a:tcPr marL="60933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</a:rPr>
                        <a:t>250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0" marR="0" marT="0" marB="0">
                    <a:lnL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467">
                <a:tc>
                  <a:txBody>
                    <a:bodyPr/>
                    <a:lstStyle/>
                    <a:p>
                      <a:pPr marL="0" marR="27432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Mexican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Italian</a:t>
                      </a:r>
                      <a:endParaRPr sz="1200" b="1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693">
                <a:tc>
                  <a:txBody>
                    <a:bodyPr/>
                    <a:lstStyle/>
                    <a:p>
                      <a:pPr marL="0" marR="18288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>
                    <a:lnL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8E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</a:rPr>
                        <a:t>Food Variety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60933" marB="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88" name="Google Shape;1888;p153"/>
          <p:cNvSpPr/>
          <p:nvPr/>
        </p:nvSpPr>
        <p:spPr>
          <a:xfrm>
            <a:off x="8266000" y="3062800"/>
            <a:ext cx="1434000" cy="2558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9" name="Google Shape;1889;p153"/>
          <p:cNvSpPr/>
          <p:nvPr/>
        </p:nvSpPr>
        <p:spPr>
          <a:xfrm>
            <a:off x="6557033" y="3756567"/>
            <a:ext cx="1434000" cy="1865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0" name="Google Shape;1890;p153"/>
          <p:cNvSpPr txBox="1"/>
          <p:nvPr/>
        </p:nvSpPr>
        <p:spPr>
          <a:xfrm rot="-5398936">
            <a:off x="-534400" y="4148800"/>
            <a:ext cx="2584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# of Cities</a:t>
            </a:r>
            <a:endParaRPr sz="2400"/>
          </a:p>
        </p:txBody>
      </p:sp>
      <p:sp>
        <p:nvSpPr>
          <p:cNvPr id="1891" name="Google Shape;1891;p153"/>
          <p:cNvSpPr txBox="1"/>
          <p:nvPr/>
        </p:nvSpPr>
        <p:spPr>
          <a:xfrm rot="-5398936">
            <a:off x="4466100" y="4198800"/>
            <a:ext cx="2584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 b="1">
                <a:solidFill>
                  <a:srgbClr val="000000"/>
                </a:solidFill>
              </a:rPr>
              <a:t># of Cities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5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Limitations of Analysis</a:t>
            </a:r>
            <a:endParaRPr/>
          </a:p>
        </p:txBody>
      </p:sp>
      <p:sp>
        <p:nvSpPr>
          <p:cNvPr id="1903" name="Google Shape;1903;p155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www.yelp.com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pPr marL="0" indent="0"/>
            <a:endParaRPr/>
          </a:p>
        </p:txBody>
      </p:sp>
      <p:sp>
        <p:nvSpPr>
          <p:cNvPr id="1904" name="Google Shape;1904;p15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Yelp demographics may not match the American demographic.</a:t>
            </a:r>
            <a:endParaRPr/>
          </a:p>
        </p:txBody>
      </p:sp>
      <p:pic>
        <p:nvPicPr>
          <p:cNvPr id="1905" name="Google Shape;1905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29" y="1644367"/>
            <a:ext cx="5975299" cy="4754880"/>
          </a:xfrm>
          <a:prstGeom prst="rect">
            <a:avLst/>
          </a:prstGeom>
          <a:noFill/>
          <a:ln w="9525" cap="flat" cmpd="sng">
            <a:solidFill>
              <a:srgbClr val="28C8E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6" name="Google Shape;190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895" y="1678933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5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Limitations of Analysis</a:t>
            </a:r>
            <a:endParaRPr>
              <a:solidFill>
                <a:schemeClr val="dk1"/>
              </a:solidFill>
            </a:endParaRPr>
          </a:p>
          <a:p>
            <a:endParaRPr/>
          </a:p>
        </p:txBody>
      </p:sp>
      <p:sp>
        <p:nvSpPr>
          <p:cNvPr id="1912" name="Google Shape;1912;p15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Restaurant experiences do not equate to home-cooked meals.</a:t>
            </a:r>
            <a:endParaRPr/>
          </a:p>
        </p:txBody>
      </p:sp>
      <p:sp>
        <p:nvSpPr>
          <p:cNvPr id="1913" name="Google Shape;1913;p15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914" name="Google Shape;1914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800" y="1885951"/>
            <a:ext cx="5486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600" y="1889761"/>
            <a:ext cx="54864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5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Limitations of Analysis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>
              <a:solidFill>
                <a:schemeClr val="dk1"/>
              </a:solidFill>
            </a:endParaRPr>
          </a:p>
          <a:p>
            <a:endParaRPr/>
          </a:p>
        </p:txBody>
      </p:sp>
      <p:sp>
        <p:nvSpPr>
          <p:cNvPr id="1921" name="Google Shape;1921;p15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Fine-dining effect?</a:t>
            </a:r>
            <a:endParaRPr/>
          </a:p>
        </p:txBody>
      </p:sp>
      <p:sp>
        <p:nvSpPr>
          <p:cNvPr id="1922" name="Google Shape;1922;p157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923" name="Google Shape;192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67" y="1692467"/>
            <a:ext cx="8246669" cy="463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sand clock&#10;&#10;Description automatically generated">
            <a:extLst>
              <a:ext uri="{FF2B5EF4-FFF2-40B4-BE49-F238E27FC236}">
                <a16:creationId xmlns:a16="http://schemas.microsoft.com/office/drawing/2014/main" id="{E3920EF5-8A4A-9D80-D036-783325015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1" y="338861"/>
            <a:ext cx="6226629" cy="61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E4C166-438A-45B7-8A78-FB6416A6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81" y="742950"/>
            <a:ext cx="5257800" cy="268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55E2A-6055-4C0A-94E8-7FF7DFD8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41" y="4195399"/>
            <a:ext cx="8183117" cy="1619476"/>
          </a:xfrm>
          <a:prstGeom prst="rect">
            <a:avLst/>
          </a:prstGeom>
        </p:spPr>
      </p:pic>
      <p:pic>
        <p:nvPicPr>
          <p:cNvPr id="1026" name="Picture 2" descr="What is Power BI? - Beginner's Guide to Power BI | DataCamp">
            <a:extLst>
              <a:ext uri="{FF2B5EF4-FFF2-40B4-BE49-F238E27FC236}">
                <a16:creationId xmlns:a16="http://schemas.microsoft.com/office/drawing/2014/main" id="{53CC6114-8773-C6C1-DCA6-2A839538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07" y="742950"/>
            <a:ext cx="2871028" cy="268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3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affic Words">
            <a:extLst>
              <a:ext uri="{FF2B5EF4-FFF2-40B4-BE49-F238E27FC236}">
                <a16:creationId xmlns:a16="http://schemas.microsoft.com/office/drawing/2014/main" id="{681FDAAC-A059-4940-8CE8-FED8618A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62" y="1019361"/>
            <a:ext cx="5199334" cy="50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A6131-A724-46FB-4CF0-30DE5DB8E8E9}"/>
              </a:ext>
            </a:extLst>
          </p:cNvPr>
          <p:cNvSpPr txBox="1"/>
          <p:nvPr/>
        </p:nvSpPr>
        <p:spPr>
          <a:xfrm>
            <a:off x="274162" y="1167913"/>
            <a:ext cx="6096000" cy="2671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solidFill>
                  <a:srgbClr val="091E4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A" sz="20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good data visualization: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meets the audience’s needs.</a:t>
            </a:r>
            <a:endParaRPr lang="en-US" sz="1600" dirty="0">
              <a:solidFill>
                <a:srgbClr val="091E4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communicates clearly and simply.(H.R. having several simple graphs is better to have one complex graph)</a:t>
            </a:r>
            <a:endParaRPr lang="en-US" sz="1600" dirty="0">
              <a:solidFill>
                <a:srgbClr val="091E4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provides a gradual learning curve.</a:t>
            </a:r>
            <a:endParaRPr lang="en-US" sz="1600" dirty="0">
              <a:solidFill>
                <a:srgbClr val="091E4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adds value to the data.</a:t>
            </a:r>
            <a:endParaRPr lang="en-US" sz="1600" dirty="0">
              <a:solidFill>
                <a:srgbClr val="091E4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solidFill>
                  <a:srgbClr val="091E4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tells the truth.</a:t>
            </a:r>
            <a:endParaRPr lang="en-US" sz="1600" dirty="0">
              <a:solidFill>
                <a:srgbClr val="091E4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5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Data as Storytelling</a:t>
            </a:r>
            <a:endParaRPr/>
          </a:p>
        </p:txBody>
      </p:sp>
      <p:sp>
        <p:nvSpPr>
          <p:cNvPr id="1046" name="Google Shape;1046;p8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Data: Congressional Budget Office</a:t>
            </a:r>
            <a:endParaRPr dirty="0">
              <a:solidFill>
                <a:schemeClr val="dk1"/>
              </a:solidFill>
            </a:endParaRPr>
          </a:p>
          <a:p>
            <a:pPr marL="0" indent="0"/>
            <a:endParaRPr dirty="0"/>
          </a:p>
        </p:txBody>
      </p:sp>
      <p:graphicFrame>
        <p:nvGraphicFramePr>
          <p:cNvPr id="1047" name="Google Shape;1047;p86"/>
          <p:cNvGraphicFramePr/>
          <p:nvPr>
            <p:extLst>
              <p:ext uri="{D42A27DB-BD31-4B8C-83A1-F6EECF244321}">
                <p14:modId xmlns:p14="http://schemas.microsoft.com/office/powerpoint/2010/main" val="1000069191"/>
              </p:ext>
            </p:extLst>
          </p:nvPr>
        </p:nvGraphicFramePr>
        <p:xfrm>
          <a:off x="750167" y="1109367"/>
          <a:ext cx="10728396" cy="497744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9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7627">
                <a:tc gridSpan="1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sym typeface="Roboto"/>
                        </a:rPr>
                        <a:t>U.S. Debt as Percentage of Gross Domestic Product, 1790–2011</a:t>
                      </a:r>
                      <a:endParaRPr sz="24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60933" marB="6093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1790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29,6%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1835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1880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1925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21.6</a:t>
                      </a:r>
                      <a:endParaRPr sz="900" b="1"/>
                    </a:p>
                  </a:txBody>
                  <a:tcPr marL="121900" marR="121900" marT="60933" marB="60933"/>
                </a:tc>
                <a:tc rowSpan="1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1970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28.0</a:t>
                      </a:r>
                      <a:endParaRPr sz="900" b="1"/>
                    </a:p>
                  </a:txBody>
                  <a:tcPr marL="121900" marR="121900" marT="60933" marB="60933"/>
                </a:tc>
                <a:tc rowSpan="1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60933" marB="609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29.2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0,0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19.0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1971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28.1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18.0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27.4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24.4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17.0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26.0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21.8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14.9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23.9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16.5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25.3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12.4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22.3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27.5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11.2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34.5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1977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27.8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39.1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1978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27.4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15.8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8.6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44.0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1979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25.6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15.1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0.7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42.9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1980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26.1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43.0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25.8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6.6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1937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40.1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28.7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6.8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000000"/>
                          </a:solidFill>
                        </a:rPr>
                        <a:t>1938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42.8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33.1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13.2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43.0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34.0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1850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2.3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7.9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1940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000000"/>
                          </a:solidFill>
                        </a:rPr>
                        <a:t>42.7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26.4</a:t>
                      </a:r>
                      <a:endParaRPr sz="900" b="1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10.0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1851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2.4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8.5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1941</a:t>
                      </a:r>
                      <a:endParaRPr sz="900" b="1"/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43.3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38.5</a:t>
                      </a:r>
                      <a:endParaRPr sz="900" b="1" dirty="0"/>
                    </a:p>
                  </a:txBody>
                  <a:tcPr marL="121900" marR="121900" marT="60933" marB="60933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Data as Storytelling</a:t>
            </a:r>
            <a:endParaRPr/>
          </a:p>
        </p:txBody>
      </p:sp>
      <p:sp>
        <p:nvSpPr>
          <p:cNvPr id="1046" name="Google Shape;1046;p8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Data: Congressional Budget Office</a:t>
            </a:r>
            <a:endParaRPr>
              <a:solidFill>
                <a:schemeClr val="dk1"/>
              </a:solidFill>
            </a:endParaRPr>
          </a:p>
          <a:p>
            <a:pPr marL="0" indent="0"/>
            <a:endParaRPr/>
          </a:p>
        </p:txBody>
      </p:sp>
      <p:graphicFrame>
        <p:nvGraphicFramePr>
          <p:cNvPr id="1047" name="Google Shape;1047;p86"/>
          <p:cNvGraphicFramePr/>
          <p:nvPr/>
        </p:nvGraphicFramePr>
        <p:xfrm>
          <a:off x="750167" y="1109367"/>
          <a:ext cx="10728396" cy="49774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40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7627">
                <a:tc gridSpan="1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U.S. Debt as Percentage of Gross Domestic Product, 1790–2011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60933" marB="60933">
                    <a:solidFill>
                      <a:srgbClr val="28C8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1790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29,6%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1835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1880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1925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21.6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1970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29.2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0,0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1971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24.4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17.0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21.8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1839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1929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23.9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18.7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0.8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12.4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22.3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11.2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34.5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1977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16.0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39.1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1978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27.4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1799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15.8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1889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8.6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44.0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1979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15.1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0.7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42.9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1980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43.0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1981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25.8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1.7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6.6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40.1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1982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28.7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14.1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6.8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42.8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1983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33.1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13.2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1849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1939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43.0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1984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34.0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1850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7.9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1940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42.7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1985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26.4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1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1806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10.0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1851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2.4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1896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8.5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1941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43.3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000000"/>
                          </a:solidFill>
                        </a:rPr>
                        <a:t>1986</a:t>
                      </a:r>
                      <a:endParaRPr sz="900" b="1">
                        <a:solidFill>
                          <a:srgbClr val="000000"/>
                        </a:solidFill>
                      </a:endParaRPr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38.5</a:t>
                      </a:r>
                      <a:endParaRPr sz="900" b="1"/>
                    </a:p>
                  </a:txBody>
                  <a:tcPr marL="121900" marR="121900" marT="60933" marB="60933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048" name="Google Shape;1048;p86"/>
          <p:cNvSpPr txBox="1"/>
          <p:nvPr/>
        </p:nvSpPr>
        <p:spPr>
          <a:xfrm rot="5400000">
            <a:off x="6318033" y="4295500"/>
            <a:ext cx="34916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/>
              <a:t>The Great Depression &amp; World War II</a:t>
            </a:r>
            <a:endParaRPr sz="1333" b="1"/>
          </a:p>
        </p:txBody>
      </p:sp>
      <p:sp>
        <p:nvSpPr>
          <p:cNvPr id="1049" name="Google Shape;1049;p86"/>
          <p:cNvSpPr txBox="1"/>
          <p:nvPr/>
        </p:nvSpPr>
        <p:spPr>
          <a:xfrm rot="5400000">
            <a:off x="9799600" y="4901000"/>
            <a:ext cx="1737600" cy="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b="1"/>
              <a:t>Reagan Tax Cuts</a:t>
            </a:r>
            <a:endParaRPr sz="1333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Data = Drama</a:t>
            </a:r>
            <a:endParaRPr/>
          </a:p>
        </p:txBody>
      </p:sp>
      <p:sp>
        <p:nvSpPr>
          <p:cNvPr id="1055" name="Google Shape;1055;p87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r>
              <a:rPr lang="en" u="sng">
                <a:solidFill>
                  <a:schemeClr val="hlink"/>
                </a:solidFill>
                <a:hlinkClick r:id="rId3"/>
              </a:rPr>
              <a:t>https://seekingalpha.com</a:t>
            </a:r>
            <a:endParaRPr/>
          </a:p>
        </p:txBody>
      </p:sp>
      <p:pic>
        <p:nvPicPr>
          <p:cNvPr id="1056" name="Google Shape;105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51" y="1724733"/>
            <a:ext cx="9530887" cy="46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/>
              <a:t>New Housing Construction: Making A Bottom, At Close To Recessionary Levels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9"/>
          <p:cNvSpPr/>
          <p:nvPr/>
        </p:nvSpPr>
        <p:spPr>
          <a:xfrm>
            <a:off x="85200" y="0"/>
            <a:ext cx="12515200" cy="109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9" name="Google Shape;1069;p8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8</a:t>
            </a:fld>
            <a:endParaRPr/>
          </a:p>
        </p:txBody>
      </p:sp>
      <p:sp>
        <p:nvSpPr>
          <p:cNvPr id="1070" name="Google Shape;1070;p89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071" name="Google Shape;10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233" y="745551"/>
            <a:ext cx="9261703" cy="5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89"/>
          <p:cNvSpPr txBox="1"/>
          <p:nvPr/>
        </p:nvSpPr>
        <p:spPr>
          <a:xfrm rot="-5400000">
            <a:off x="4480033" y="1498467"/>
            <a:ext cx="800400" cy="8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33">
                <a:latin typeface="Roboto"/>
                <a:ea typeface="Roboto"/>
                <a:cs typeface="Roboto"/>
                <a:sym typeface="Roboto"/>
              </a:rPr>
              <a:t>1900</a:t>
            </a:r>
            <a:endParaRPr sz="933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1901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1902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1903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1904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1905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1906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1907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1908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1910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1911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1912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1913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1914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1915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1916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1917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1918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1919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1920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9"/>
          <p:cNvSpPr/>
          <p:nvPr/>
        </p:nvSpPr>
        <p:spPr>
          <a:xfrm>
            <a:off x="8035200" y="0"/>
            <a:ext cx="4156800" cy="6858000"/>
          </a:xfrm>
          <a:prstGeom prst="rect">
            <a:avLst/>
          </a:prstGeom>
          <a:solidFill>
            <a:srgbClr val="000000">
              <a:alpha val="861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as Truth-Telling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/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40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Unearthing Relationships</a:t>
            </a:r>
            <a:endParaRPr sz="40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4" name="Google Shape;1074;p89"/>
          <p:cNvCxnSpPr/>
          <p:nvPr/>
        </p:nvCxnSpPr>
        <p:spPr>
          <a:xfrm>
            <a:off x="8913733" y="3435667"/>
            <a:ext cx="2401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5" name="Google Shape;1075;p89"/>
          <p:cNvSpPr txBox="1"/>
          <p:nvPr/>
        </p:nvSpPr>
        <p:spPr>
          <a:xfrm>
            <a:off x="2604184" y="4985033"/>
            <a:ext cx="3401600" cy="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Cigarettes Smoked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9"/>
          <p:cNvSpPr txBox="1"/>
          <p:nvPr/>
        </p:nvSpPr>
        <p:spPr>
          <a:xfrm>
            <a:off x="3550500" y="3823867"/>
            <a:ext cx="3401600" cy="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Lung Cancer Deaths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89"/>
          <p:cNvSpPr txBox="1"/>
          <p:nvPr/>
        </p:nvSpPr>
        <p:spPr>
          <a:xfrm>
            <a:off x="848633" y="933333"/>
            <a:ext cx="6767200" cy="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Lung Cancer Deaths per 100,000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89"/>
          <p:cNvSpPr txBox="1"/>
          <p:nvPr/>
        </p:nvSpPr>
        <p:spPr>
          <a:xfrm>
            <a:off x="10800" y="1298267"/>
            <a:ext cx="564000" cy="4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r>
              <a:rPr lang="en" sz="9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20k</a:t>
            </a: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</a:pP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spcBef>
                <a:spcPts val="800"/>
              </a:spcBef>
              <a:spcAft>
                <a:spcPts val="800"/>
              </a:spcAft>
            </a:pPr>
            <a:endParaRPr sz="9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800" y="4626633"/>
            <a:ext cx="80040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595" y="3547299"/>
            <a:ext cx="8004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1255833"/>
            <a:ext cx="7508736" cy="50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91"/>
          <p:cNvSpPr/>
          <p:nvPr/>
        </p:nvSpPr>
        <p:spPr>
          <a:xfrm>
            <a:off x="85200" y="0"/>
            <a:ext cx="12515200" cy="109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6" name="Google Shape;1096;p9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vert="horz" wrap="square" lIns="0" tIns="0" rIns="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9</a:t>
            </a:fld>
            <a:endParaRPr/>
          </a:p>
        </p:txBody>
      </p:sp>
      <p:sp>
        <p:nvSpPr>
          <p:cNvPr id="1097" name="Google Shape;1097;p9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Exposure to Extreme Drought is Increasing</a:t>
            </a:r>
            <a:endParaRPr/>
          </a:p>
        </p:txBody>
      </p:sp>
      <p:sp>
        <p:nvSpPr>
          <p:cNvPr id="1098" name="Google Shape;1098;p91"/>
          <p:cNvSpPr/>
          <p:nvPr/>
        </p:nvSpPr>
        <p:spPr>
          <a:xfrm>
            <a:off x="8035200" y="0"/>
            <a:ext cx="4156800" cy="6858000"/>
          </a:xfrm>
          <a:prstGeom prst="rect">
            <a:avLst/>
          </a:prstGeom>
          <a:solidFill>
            <a:srgbClr val="000000">
              <a:alpha val="861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as Truth-Telling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/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40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Stating Significance</a:t>
            </a:r>
            <a:endParaRPr sz="40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9" name="Google Shape;1099;p91"/>
          <p:cNvCxnSpPr/>
          <p:nvPr/>
        </p:nvCxnSpPr>
        <p:spPr>
          <a:xfrm>
            <a:off x="8913733" y="3435667"/>
            <a:ext cx="2401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91"/>
          <p:cNvSpPr txBox="1"/>
          <p:nvPr/>
        </p:nvSpPr>
        <p:spPr>
          <a:xfrm>
            <a:off x="6370033" y="1841033"/>
            <a:ext cx="1387600" cy="7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b="1">
                <a:latin typeface="Roboto"/>
                <a:ea typeface="Roboto"/>
                <a:cs typeface="Roboto"/>
                <a:sym typeface="Roboto"/>
              </a:rPr>
              <a:t>190 million people</a:t>
            </a:r>
            <a:endParaRPr sz="1733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91"/>
          <p:cNvSpPr txBox="1"/>
          <p:nvPr/>
        </p:nvSpPr>
        <p:spPr>
          <a:xfrm>
            <a:off x="430233" y="538833"/>
            <a:ext cx="6767200" cy="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Exposure to Extreme Drought Is Increasing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91"/>
          <p:cNvSpPr txBox="1"/>
          <p:nvPr/>
        </p:nvSpPr>
        <p:spPr>
          <a:xfrm>
            <a:off x="6063900" y="2787000"/>
            <a:ext cx="1387600" cy="7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b="1">
                <a:latin typeface="Roboto"/>
                <a:ea typeface="Roboto"/>
                <a:cs typeface="Roboto"/>
                <a:sym typeface="Roboto"/>
              </a:rPr>
              <a:t>114 million people</a:t>
            </a:r>
            <a:endParaRPr sz="1733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</TotalTime>
  <Words>1009</Words>
  <Application>Microsoft Office PowerPoint</Application>
  <PresentationFormat>Widescreen</PresentationFormat>
  <Paragraphs>532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Cambria</vt:lpstr>
      <vt:lpstr>Roboto</vt:lpstr>
      <vt:lpstr>Roboto Light</vt:lpstr>
      <vt:lpstr>Roboto Medium</vt:lpstr>
      <vt:lpstr>Times New Roman</vt:lpstr>
      <vt:lpstr>Office Theme</vt:lpstr>
      <vt:lpstr>BUSINESS INTELLIGENCE Visualization </vt:lpstr>
      <vt:lpstr>PowerPoint Presentation</vt:lpstr>
      <vt:lpstr>PowerPoint Presentation</vt:lpstr>
      <vt:lpstr>PowerPoint Presentation</vt:lpstr>
      <vt:lpstr>Data as Storytelling</vt:lpstr>
      <vt:lpstr>Data as Storytelling</vt:lpstr>
      <vt:lpstr>Data = Drama</vt:lpstr>
      <vt:lpstr>PowerPoint Presentation</vt:lpstr>
      <vt:lpstr>PowerPoint Presentation</vt:lpstr>
      <vt:lpstr>Course Plan</vt:lpstr>
      <vt:lpstr>Lecture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a Project Track</vt:lpstr>
      <vt:lpstr>Group Activity: The Great Debate</vt:lpstr>
      <vt:lpstr>Analyze for Trends (Ratings)</vt:lpstr>
      <vt:lpstr>Analyze for Trends (Ratings)</vt:lpstr>
      <vt:lpstr>Analyze for Trends (Statistical Analysis)</vt:lpstr>
      <vt:lpstr>Analyze for Trends (Winner Take All)</vt:lpstr>
      <vt:lpstr>Limitations of Analysis</vt:lpstr>
      <vt:lpstr>Limitations of Analysis </vt:lpstr>
      <vt:lpstr>Limitations of Analysis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Ahmad Mousa</dc:creator>
  <cp:lastModifiedBy>Ahmad Mousa</cp:lastModifiedBy>
  <cp:revision>11</cp:revision>
  <dcterms:created xsi:type="dcterms:W3CDTF">2024-11-06T17:37:33Z</dcterms:created>
  <dcterms:modified xsi:type="dcterms:W3CDTF">2024-12-13T00:06:58Z</dcterms:modified>
</cp:coreProperties>
</file>